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307" r:id="rId5"/>
    <p:sldId id="262" r:id="rId6"/>
    <p:sldId id="268" r:id="rId7"/>
    <p:sldId id="269" r:id="rId8"/>
    <p:sldId id="259" r:id="rId9"/>
    <p:sldId id="264" r:id="rId10"/>
    <p:sldId id="305" r:id="rId11"/>
    <p:sldId id="310" r:id="rId12"/>
    <p:sldId id="275" r:id="rId13"/>
    <p:sldId id="311" r:id="rId14"/>
    <p:sldId id="312" r:id="rId15"/>
    <p:sldId id="313" r:id="rId16"/>
    <p:sldId id="276" r:id="rId17"/>
    <p:sldId id="272" r:id="rId18"/>
    <p:sldId id="309" r:id="rId19"/>
    <p:sldId id="267" r:id="rId2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" initials="T" lastIdx="1" clrIdx="0">
    <p:extLst>
      <p:ext uri="{19B8F6BF-5375-455C-9EA6-DF929625EA0E}">
        <p15:presenceInfo xmlns:p15="http://schemas.microsoft.com/office/powerpoint/2012/main" userId="T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C63A-36E2-419D-9CBC-4B0DDBADB80B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2E9F0-0BAC-415C-A6AA-3C801FEB58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08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Bentham Science </a:t>
            </a:r>
            <a:r>
              <a:rPr lang="ko-KR" altLang="en-US" dirty="0"/>
              <a:t>출판사 저널의 성공 요인은 세계적인 에디터들의 선택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편집 </a:t>
            </a:r>
            <a:r>
              <a:rPr lang="en-US" altLang="ko-KR" dirty="0"/>
              <a:t>(Editor in Chief) </a:t>
            </a:r>
            <a:r>
              <a:rPr lang="ko-KR" altLang="en-US" dirty="0" err="1"/>
              <a:t>위원와</a:t>
            </a:r>
            <a:r>
              <a:rPr lang="ko-KR" altLang="en-US" dirty="0"/>
              <a:t> 저자분들은 주로 북미</a:t>
            </a:r>
            <a:r>
              <a:rPr lang="en-US" altLang="ko-KR" dirty="0"/>
              <a:t>, </a:t>
            </a:r>
            <a:r>
              <a:rPr lang="ko-KR" altLang="en-US" dirty="0"/>
              <a:t>유럽</a:t>
            </a:r>
            <a:r>
              <a:rPr lang="en-US" altLang="ko-KR" dirty="0"/>
              <a:t>, </a:t>
            </a:r>
            <a:r>
              <a:rPr lang="ko-KR" altLang="en-US" dirty="0"/>
              <a:t>아시아의 저명한 대학교 및 연구소 출신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참고로</a:t>
            </a:r>
            <a:r>
              <a:rPr lang="en-US" altLang="ko-KR" dirty="0"/>
              <a:t>, </a:t>
            </a:r>
            <a:r>
              <a:rPr lang="ko-KR" altLang="en-US" dirty="0"/>
              <a:t>한국 편집장 </a:t>
            </a:r>
            <a:r>
              <a:rPr lang="en-US" altLang="ko-KR" dirty="0"/>
              <a:t>(Editor in Chief) </a:t>
            </a:r>
            <a:r>
              <a:rPr lang="ko-KR" altLang="en-US" dirty="0"/>
              <a:t>은 총 </a:t>
            </a:r>
            <a:r>
              <a:rPr lang="en-US" altLang="ko-KR" dirty="0"/>
              <a:t>3</a:t>
            </a:r>
            <a:r>
              <a:rPr lang="ko-KR" altLang="en-US" dirty="0"/>
              <a:t>분 입니다</a:t>
            </a:r>
            <a:r>
              <a:rPr lang="en-US" altLang="ko-KR" dirty="0"/>
              <a:t>. </a:t>
            </a:r>
            <a:r>
              <a:rPr lang="ko-KR" altLang="en-US" dirty="0"/>
              <a:t>서울대</a:t>
            </a:r>
            <a:r>
              <a:rPr lang="en-US" altLang="ko-KR" dirty="0"/>
              <a:t>, </a:t>
            </a:r>
            <a:r>
              <a:rPr lang="ko-KR" altLang="en-US" dirty="0"/>
              <a:t>성균관대</a:t>
            </a:r>
            <a:r>
              <a:rPr lang="en-US" altLang="ko-KR" dirty="0"/>
              <a:t>, </a:t>
            </a:r>
            <a:r>
              <a:rPr lang="ko-KR" altLang="en-US" dirty="0"/>
              <a:t>고려대학교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55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Bentham Science </a:t>
            </a:r>
            <a:r>
              <a:rPr lang="ko-KR" altLang="en-US" dirty="0"/>
              <a:t>저널을 통해 아래와 같은 최신 정보를 확인하십시오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나노 기술 및 </a:t>
            </a:r>
            <a:r>
              <a:rPr lang="en-US" altLang="ko-KR" dirty="0"/>
              <a:t>MEMS</a:t>
            </a:r>
          </a:p>
          <a:p>
            <a:r>
              <a:rPr lang="ko-KR" altLang="en-US" dirty="0"/>
              <a:t>초기 질병 </a:t>
            </a:r>
            <a:r>
              <a:rPr lang="ko-KR" altLang="en-US" dirty="0" err="1"/>
              <a:t>감지를위한</a:t>
            </a:r>
            <a:r>
              <a:rPr lang="ko-KR" altLang="en-US" dirty="0"/>
              <a:t> 분자 진단</a:t>
            </a:r>
          </a:p>
          <a:p>
            <a:r>
              <a:rPr lang="ko-KR" altLang="en-US" dirty="0"/>
              <a:t>화학 물질과 약물을 합성하는 새로운 방법</a:t>
            </a:r>
          </a:p>
          <a:p>
            <a:r>
              <a:rPr lang="ko-KR" altLang="en-US" dirty="0"/>
              <a:t>분자 생물학 및 질병 메커니즘에 대한 새로운 통찰력</a:t>
            </a:r>
          </a:p>
          <a:p>
            <a:r>
              <a:rPr lang="ko-KR" altLang="en-US" dirty="0" err="1"/>
              <a:t>후성</a:t>
            </a:r>
            <a:r>
              <a:rPr lang="ko-KR" altLang="en-US" dirty="0"/>
              <a:t> 유전학</a:t>
            </a:r>
          </a:p>
          <a:p>
            <a:r>
              <a:rPr lang="ko-KR" altLang="en-US" dirty="0"/>
              <a:t>녹색 화학 및 기술</a:t>
            </a:r>
          </a:p>
          <a:p>
            <a:r>
              <a:rPr lang="ko-KR" altLang="en-US" dirty="0"/>
              <a:t>임상 약물 시험에 대한 최신 업데이트</a:t>
            </a:r>
          </a:p>
          <a:p>
            <a:r>
              <a:rPr lang="ko-KR" altLang="en-US" dirty="0"/>
              <a:t>새로운 특허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88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2E9F0-0BAC-415C-A6AA-3C801FEB58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1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8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58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98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이등변 삼각형 6"/>
          <p:cNvSpPr/>
          <p:nvPr userDrawn="1"/>
        </p:nvSpPr>
        <p:spPr>
          <a:xfrm>
            <a:off x="4987133" y="6220471"/>
            <a:ext cx="892531" cy="620451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10851" y="6220471"/>
            <a:ext cx="5429951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 userDrawn="1"/>
        </p:nvSpPr>
        <p:spPr>
          <a:xfrm>
            <a:off x="3237099" y="-18979"/>
            <a:ext cx="892531" cy="630550"/>
          </a:xfrm>
          <a:prstGeom prst="triangle">
            <a:avLst>
              <a:gd name="adj" fmla="val 5244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3686677" y="-8880"/>
            <a:ext cx="5449612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28" descr="BSP_Logo_Blue-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0" y="6453336"/>
            <a:ext cx="1152128" cy="2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87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7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6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68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3" r="5647"/>
          <a:stretch/>
        </p:blipFill>
        <p:spPr bwMode="auto">
          <a:xfrm>
            <a:off x="3923928" y="0"/>
            <a:ext cx="5220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8" descr="BSP_Logo_Blue-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6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3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C0E3-9999-4B52-B181-5C3CBB55382C}" type="datetimeFigureOut">
              <a:rPr lang="ko-KR" altLang="en-US" smtClean="0"/>
              <a:t>2021-01-11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207B-8CBD-49DC-BEE6-4257EEF501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3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ekaselec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nfo@journalpi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ekalert.org/pub_releases/2019-06/bsp-bsj062819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18" Type="http://schemas.openxmlformats.org/officeDocument/2006/relationships/hyperlink" Target="http://www.suweco.cz/en/homepage/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30.jpeg"/><Relationship Id="rId7" Type="http://schemas.openxmlformats.org/officeDocument/2006/relationships/image" Target="../media/image20.jpeg"/><Relationship Id="rId12" Type="http://schemas.openxmlformats.org/officeDocument/2006/relationships/hyperlink" Target="http://scholar.cnki.net/" TargetMode="External"/><Relationship Id="rId17" Type="http://schemas.openxmlformats.org/officeDocument/2006/relationships/image" Target="../media/image27.gif"/><Relationship Id="rId2" Type="http://schemas.openxmlformats.org/officeDocument/2006/relationships/hyperlink" Target="http://journalseek.net/" TargetMode="External"/><Relationship Id="rId16" Type="http://schemas.openxmlformats.org/officeDocument/2006/relationships/hyperlink" Target="https://www.ebsco.com/" TargetMode="External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base-international.com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19" Type="http://schemas.openxmlformats.org/officeDocument/2006/relationships/image" Target="../media/image28.jpeg"/><Relationship Id="rId4" Type="http://schemas.openxmlformats.org/officeDocument/2006/relationships/hyperlink" Target="http://thomsonreuters.com/en.html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://www.proques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8" descr="BSP_Logo_Blue-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340768"/>
            <a:ext cx="2952328" cy="2683511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513C9055-9288-48C0-ADFD-7259763016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08062" y="4437112"/>
            <a:ext cx="7127875" cy="1008112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Publishers of Quality Research</a:t>
            </a:r>
          </a:p>
        </p:txBody>
      </p:sp>
    </p:spTree>
    <p:extLst>
      <p:ext uri="{BB962C8B-B14F-4D97-AF65-F5344CB8AC3E}">
        <p14:creationId xmlns:p14="http://schemas.microsoft.com/office/powerpoint/2010/main" val="83900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>
            <a:extLst>
              <a:ext uri="{FF2B5EF4-FFF2-40B4-BE49-F238E27FC236}">
                <a16:creationId xmlns:a16="http://schemas.microsoft.com/office/drawing/2014/main" id="{46823028-7592-4276-B42C-8AFCC2E0FB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3166" y="1700808"/>
            <a:ext cx="8257667" cy="3888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MEDLINE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Pub Med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by Thomson Reuters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Chemical Abstracts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SCOPUS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by Google Scholar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J gate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titles are indexed in </a:t>
            </a:r>
            <a:r>
              <a:rPr lang="en-US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Genamics</a:t>
            </a:r>
            <a:r>
              <a:rPr lang="en-US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JournalSeek</a:t>
            </a:r>
            <a:endParaRPr lang="en-US" alt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233124-294A-43E8-87C6-A8CD8FA6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Indexed in Major Abstracting / Indexing Media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5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7E2836-42C9-4F00-A0EA-21FD3C44B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2109043"/>
            <a:ext cx="871296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Bentham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Science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Publishers</a:t>
            </a:r>
            <a:r>
              <a:rPr lang="ko-KR" alt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endParaRPr lang="en-US" altLang="ko-KR" sz="3600" b="1" dirty="0">
              <a:solidFill>
                <a:srgbClr val="0070C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Platform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hlinkClick r:id="rId2"/>
              </a:rPr>
              <a:t>www.eurekaselect.com</a:t>
            </a: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ko-KR" sz="2800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42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" y="1403897"/>
            <a:ext cx="4492798" cy="2288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검색 방법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44008" y="1052736"/>
            <a:ext cx="4392488" cy="1041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50" b="1" dirty="0">
                <a:solidFill>
                  <a:schemeClr val="tx1"/>
                </a:solidFill>
              </a:rPr>
              <a:t>Bentham Science </a:t>
            </a:r>
            <a:r>
              <a:rPr lang="ko-KR" altLang="en-US" sz="1050" b="1" dirty="0">
                <a:solidFill>
                  <a:schemeClr val="tx1"/>
                </a:solidFill>
              </a:rPr>
              <a:t>출판사 메인 저널 사이트 </a:t>
            </a:r>
            <a:r>
              <a:rPr lang="en-US" altLang="ko-KR" sz="1050" b="1" dirty="0">
                <a:solidFill>
                  <a:schemeClr val="tx1"/>
                </a:solidFill>
              </a:rPr>
              <a:t>eurekaselect.com </a:t>
            </a:r>
            <a:r>
              <a:rPr lang="ko-KR" altLang="en-US" sz="1050" b="1" dirty="0">
                <a:solidFill>
                  <a:schemeClr val="tx1"/>
                </a:solidFill>
              </a:rPr>
              <a:t>에서 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50" b="1" dirty="0" err="1">
                <a:solidFill>
                  <a:schemeClr val="tx1"/>
                </a:solidFill>
              </a:rPr>
              <a:t>검색시</a:t>
            </a:r>
            <a:r>
              <a:rPr lang="ko-KR" altLang="en-US" sz="1050" b="1" dirty="0">
                <a:solidFill>
                  <a:schemeClr val="tx1"/>
                </a:solidFill>
              </a:rPr>
              <a:t> 전체 저널에 대한 통합검색을 제공</a:t>
            </a:r>
            <a:endParaRPr lang="en-US" altLang="ko-KR" sz="105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44008" y="1988840"/>
            <a:ext cx="439248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50" b="1" dirty="0">
                <a:solidFill>
                  <a:schemeClr val="tx1"/>
                </a:solidFill>
              </a:rPr>
              <a:t>검색 방법은 </a:t>
            </a:r>
            <a:r>
              <a:rPr lang="en-US" altLang="ko-KR" sz="1050" b="1" dirty="0">
                <a:solidFill>
                  <a:schemeClr val="tx1"/>
                </a:solidFill>
              </a:rPr>
              <a:t>Search / Advanced Search / Expert Search </a:t>
            </a:r>
            <a:r>
              <a:rPr lang="ko-KR" altLang="en-US" sz="1050" b="1" dirty="0">
                <a:solidFill>
                  <a:schemeClr val="tx1"/>
                </a:solidFill>
              </a:rPr>
              <a:t>로 제공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Search </a:t>
            </a:r>
            <a:r>
              <a:rPr lang="ko-KR" altLang="en-US" sz="1050" b="1" dirty="0">
                <a:solidFill>
                  <a:schemeClr val="tx1"/>
                </a:solidFill>
              </a:rPr>
              <a:t>는 모든 </a:t>
            </a:r>
            <a:r>
              <a:rPr lang="en-US" altLang="ko-KR" sz="1050" b="1" dirty="0">
                <a:solidFill>
                  <a:schemeClr val="tx1"/>
                </a:solidFill>
              </a:rPr>
              <a:t>Bentham Science </a:t>
            </a:r>
            <a:r>
              <a:rPr lang="ko-KR" altLang="en-US" sz="1050" b="1" dirty="0">
                <a:solidFill>
                  <a:schemeClr val="tx1"/>
                </a:solidFill>
              </a:rPr>
              <a:t>저널 내에서 통합 검색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Advanced Search </a:t>
            </a:r>
            <a:r>
              <a:rPr lang="ko-KR" altLang="en-US" sz="1050" b="1" dirty="0">
                <a:solidFill>
                  <a:schemeClr val="tx1"/>
                </a:solidFill>
              </a:rPr>
              <a:t>는 주제분야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저널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기간 </a:t>
            </a:r>
            <a:r>
              <a:rPr lang="en-US" altLang="ko-KR" sz="1050" b="1" dirty="0">
                <a:solidFill>
                  <a:schemeClr val="tx1"/>
                </a:solidFill>
              </a:rPr>
              <a:t>/ </a:t>
            </a:r>
            <a:r>
              <a:rPr lang="ko-KR" altLang="en-US" sz="1050" b="1" dirty="0">
                <a:solidFill>
                  <a:schemeClr val="tx1"/>
                </a:solidFill>
              </a:rPr>
              <a:t>저자 등 세부 검색 제공</a:t>
            </a:r>
            <a:endParaRPr lang="en-US" altLang="ko-KR" sz="105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50" b="1" dirty="0">
                <a:solidFill>
                  <a:schemeClr val="tx1"/>
                </a:solidFill>
              </a:rPr>
              <a:t>Expert Search – Title / </a:t>
            </a:r>
            <a:r>
              <a:rPr lang="ko-KR" altLang="en-US" sz="1050" b="1" dirty="0">
                <a:solidFill>
                  <a:schemeClr val="tx1"/>
                </a:solidFill>
              </a:rPr>
              <a:t>저자 </a:t>
            </a:r>
            <a:r>
              <a:rPr lang="en-US" altLang="ko-KR" sz="1050" b="1" dirty="0">
                <a:solidFill>
                  <a:schemeClr val="tx1"/>
                </a:solidFill>
              </a:rPr>
              <a:t>/ ISSN /  </a:t>
            </a:r>
            <a:r>
              <a:rPr lang="ko-KR" altLang="en-US" sz="1050" b="1" dirty="0">
                <a:solidFill>
                  <a:schemeClr val="tx1"/>
                </a:solidFill>
              </a:rPr>
              <a:t>초록 등 세부 검색 제공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r="59872" b="40441"/>
          <a:stretch/>
        </p:blipFill>
        <p:spPr bwMode="auto">
          <a:xfrm>
            <a:off x="4638917" y="3429000"/>
            <a:ext cx="4271950" cy="8069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72"/>
          <a:stretch/>
        </p:blipFill>
        <p:spPr bwMode="auto">
          <a:xfrm>
            <a:off x="90702" y="4005064"/>
            <a:ext cx="4067326" cy="27076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190"/>
          <a:stretch/>
        </p:blipFill>
        <p:spPr bwMode="auto">
          <a:xfrm>
            <a:off x="4283968" y="4897811"/>
            <a:ext cx="4770915" cy="19155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</p:spTree>
    <p:extLst>
      <p:ext uri="{BB962C8B-B14F-4D97-AF65-F5344CB8AC3E}">
        <p14:creationId xmlns:p14="http://schemas.microsoft.com/office/powerpoint/2010/main" val="119847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7292B3-51DB-433C-AD2C-27A02366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" y="1437782"/>
            <a:ext cx="5832648" cy="45835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4787C15-249E-4F1E-A760-6472CD69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916" y="2492896"/>
            <a:ext cx="5195916" cy="36474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5E42AD-061E-499F-9D97-977B09AE8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76399B-0A59-4CE4-8BE5-0F21E0C8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타이틀 </a:t>
            </a: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/ </a:t>
            </a: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주제분야별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E84C2EF-35F4-4187-A94F-0D04BD7D0CE6}"/>
              </a:ext>
            </a:extLst>
          </p:cNvPr>
          <p:cNvSpPr/>
          <p:nvPr/>
        </p:nvSpPr>
        <p:spPr>
          <a:xfrm>
            <a:off x="1763688" y="2056161"/>
            <a:ext cx="1368152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타이틀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52CDB91-4769-484A-9AF4-AA455C361880}"/>
              </a:ext>
            </a:extLst>
          </p:cNvPr>
          <p:cNvSpPr/>
          <p:nvPr/>
        </p:nvSpPr>
        <p:spPr>
          <a:xfrm>
            <a:off x="6095490" y="3140968"/>
            <a:ext cx="1368152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주제분야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A27675-3F5E-4A91-9BE7-3EF648FC16F2}"/>
              </a:ext>
            </a:extLst>
          </p:cNvPr>
          <p:cNvSpPr/>
          <p:nvPr/>
        </p:nvSpPr>
        <p:spPr>
          <a:xfrm>
            <a:off x="4499992" y="1066359"/>
            <a:ext cx="43924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해당 저널은 타이틀별 </a:t>
            </a:r>
            <a:r>
              <a:rPr lang="en-US" altLang="ko-KR" sz="1400" b="1" dirty="0">
                <a:solidFill>
                  <a:schemeClr val="tx1"/>
                </a:solidFill>
              </a:rPr>
              <a:t>/ </a:t>
            </a:r>
            <a:r>
              <a:rPr lang="ko-KR" altLang="en-US" sz="1400" b="1" dirty="0">
                <a:solidFill>
                  <a:schemeClr val="tx1"/>
                </a:solidFill>
              </a:rPr>
              <a:t>주제별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검색 및 선택 후 이용 가능</a:t>
            </a:r>
          </a:p>
        </p:txBody>
      </p:sp>
    </p:spTree>
    <p:extLst>
      <p:ext uri="{BB962C8B-B14F-4D97-AF65-F5344CB8AC3E}">
        <p14:creationId xmlns:p14="http://schemas.microsoft.com/office/powerpoint/2010/main" val="145851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D038D5-2FD2-484A-9C74-64EE38FC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2152931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ED248EEE-6397-48DC-AAD2-462DFD98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Articles by Disease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05C81DC-B20D-4471-8A4E-D9574B4BD142}"/>
              </a:ext>
            </a:extLst>
          </p:cNvPr>
          <p:cNvSpPr/>
          <p:nvPr/>
        </p:nvSpPr>
        <p:spPr>
          <a:xfrm>
            <a:off x="1547664" y="1412776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4183FEE-62C7-4646-B5CD-49B738C24929}"/>
              </a:ext>
            </a:extLst>
          </p:cNvPr>
          <p:cNvSpPr/>
          <p:nvPr/>
        </p:nvSpPr>
        <p:spPr>
          <a:xfrm>
            <a:off x="2059111" y="2996952"/>
            <a:ext cx="85670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0D4A4D0-0804-4CB3-A49D-E1AB1A9280B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059111" y="1844824"/>
            <a:ext cx="428353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591D5409-3F04-49F8-9BB3-864ABB232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92382"/>
            <a:ext cx="3744416" cy="3147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76BDAA7-DFC4-4A48-8472-71883286A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000" y="4209169"/>
            <a:ext cx="5311398" cy="16706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C8F120-6B8B-4071-BED2-ED1EB2D89CCD}"/>
              </a:ext>
            </a:extLst>
          </p:cNvPr>
          <p:cNvSpPr/>
          <p:nvPr/>
        </p:nvSpPr>
        <p:spPr>
          <a:xfrm>
            <a:off x="395536" y="4922726"/>
            <a:ext cx="166357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AE6E6AC-5CF0-4885-96E2-1A322C754FC5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2059111" y="5044517"/>
            <a:ext cx="1744889" cy="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6">
            <a:extLst>
              <a:ext uri="{FF2B5EF4-FFF2-40B4-BE49-F238E27FC236}">
                <a16:creationId xmlns:a16="http://schemas.microsoft.com/office/drawing/2014/main" id="{1322B8CE-AC67-4E22-85E9-6C1D3847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63E2868-3A46-461D-8E0B-9D63B4A5512E}"/>
              </a:ext>
            </a:extLst>
          </p:cNvPr>
          <p:cNvSpPr/>
          <p:nvPr/>
        </p:nvSpPr>
        <p:spPr>
          <a:xfrm>
            <a:off x="4336380" y="950532"/>
            <a:ext cx="4644008" cy="188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6</a:t>
            </a:r>
            <a:r>
              <a:rPr lang="ko-KR" altLang="en-US" sz="1400" b="1" dirty="0">
                <a:solidFill>
                  <a:schemeClr val="tx1"/>
                </a:solidFill>
              </a:rPr>
              <a:t>가지 질병 별 기사 검색 및 원문 이용 가능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1. Cardiovascular </a:t>
            </a:r>
            <a:r>
              <a:rPr lang="en-US" altLang="ko-KR" sz="1100" b="1" dirty="0" err="1">
                <a:solidFill>
                  <a:schemeClr val="tx1"/>
                </a:solidFill>
              </a:rPr>
              <a:t>Disorers</a:t>
            </a:r>
            <a:r>
              <a:rPr lang="en-US" altLang="ko-KR" sz="11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2. Oncology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3. Central Nervous System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4. Diabetes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5. Anti Inflammatory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/>
                </a:solidFill>
              </a:rPr>
              <a:t>6. Coronavirus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3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22DE718-E034-42CF-96BC-E8285B44E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00"/>
          <a:stretch/>
        </p:blipFill>
        <p:spPr>
          <a:xfrm>
            <a:off x="27618" y="1268760"/>
            <a:ext cx="4952610" cy="26642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0BAD2E1-3F8E-451E-ADCD-6570E7A9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448"/>
          <a:stretch/>
        </p:blipFill>
        <p:spPr>
          <a:xfrm>
            <a:off x="2110211" y="3789041"/>
            <a:ext cx="7033790" cy="306896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13E55BF-9E5A-4A32-8555-F5EAD98907F4}"/>
              </a:ext>
            </a:extLst>
          </p:cNvPr>
          <p:cNvSpPr/>
          <p:nvPr/>
        </p:nvSpPr>
        <p:spPr>
          <a:xfrm>
            <a:off x="2771800" y="3140968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63AC340-86D2-4964-AB90-856D6F72B73F}"/>
              </a:ext>
            </a:extLst>
          </p:cNvPr>
          <p:cNvSpPr/>
          <p:nvPr/>
        </p:nvSpPr>
        <p:spPr>
          <a:xfrm>
            <a:off x="2113169" y="3789041"/>
            <a:ext cx="123469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06A2E81-42D8-4854-A928-E7AF8B719A5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730517" y="3429000"/>
            <a:ext cx="905379" cy="3600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1A69A71-3002-4CAF-97B3-BB1B1EC3E7BE}"/>
              </a:ext>
            </a:extLst>
          </p:cNvPr>
          <p:cNvSpPr/>
          <p:nvPr/>
        </p:nvSpPr>
        <p:spPr>
          <a:xfrm>
            <a:off x="4980228" y="1844824"/>
            <a:ext cx="376823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Oncology </a:t>
            </a:r>
            <a:r>
              <a:rPr lang="ko-KR" altLang="en-US" sz="2400" dirty="0">
                <a:solidFill>
                  <a:srgbClr val="0070C0"/>
                </a:solidFill>
              </a:rPr>
              <a:t>내 주제분야별 </a:t>
            </a:r>
            <a:r>
              <a:rPr lang="en-US" altLang="ko-KR" sz="2400" dirty="0">
                <a:solidFill>
                  <a:srgbClr val="0070C0"/>
                </a:solidFill>
              </a:rPr>
              <a:t>Article </a:t>
            </a:r>
            <a:r>
              <a:rPr lang="ko-KR" altLang="en-US" sz="2400" dirty="0">
                <a:solidFill>
                  <a:srgbClr val="0070C0"/>
                </a:solidFill>
              </a:rPr>
              <a:t>검색 및 이용 가능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2D71EA1-F53C-4215-B272-B2D7A23C8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38244"/>
            <a:ext cx="6336704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Articles by Disease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019B094-D741-44C4-99C8-90ED970B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</p:spTree>
    <p:extLst>
      <p:ext uri="{BB962C8B-B14F-4D97-AF65-F5344CB8AC3E}">
        <p14:creationId xmlns:p14="http://schemas.microsoft.com/office/powerpoint/2010/main" val="342123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550"/>
            <a:ext cx="6296516" cy="38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51520" y="938244"/>
            <a:ext cx="3384376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저널 홈페이지</a:t>
            </a:r>
            <a:endParaRPr lang="en-US" altLang="ko-KR" sz="2000" dirty="0">
              <a:solidFill>
                <a:srgbClr val="0070C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516216" y="1412776"/>
            <a:ext cx="259228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저자를 위해 편집 정책 </a:t>
            </a:r>
            <a:r>
              <a:rPr lang="en-US" altLang="ko-KR" sz="1000" b="1" dirty="0">
                <a:solidFill>
                  <a:schemeClr val="tx1"/>
                </a:solidFill>
              </a:rPr>
              <a:t>/ </a:t>
            </a:r>
            <a:r>
              <a:rPr lang="ko-KR" altLang="en-US" sz="1000" b="1" dirty="0">
                <a:solidFill>
                  <a:schemeClr val="tx1"/>
                </a:solidFill>
              </a:rPr>
              <a:t>출판윤리 </a:t>
            </a:r>
            <a:r>
              <a:rPr lang="en-US" altLang="ko-KR" sz="1000" b="1" dirty="0">
                <a:solidFill>
                  <a:schemeClr val="tx1"/>
                </a:solidFill>
              </a:rPr>
              <a:t>/ Self-Archiving </a:t>
            </a:r>
            <a:r>
              <a:rPr lang="ko-KR" altLang="en-US" sz="1000" b="1" dirty="0">
                <a:solidFill>
                  <a:schemeClr val="tx1"/>
                </a:solidFill>
              </a:rPr>
              <a:t>정책 등 저널 메인 페이지에서 제공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무료 </a:t>
            </a:r>
            <a:r>
              <a:rPr lang="en-US" altLang="ko-KR" sz="1000" b="1" dirty="0">
                <a:solidFill>
                  <a:schemeClr val="tx1"/>
                </a:solidFill>
              </a:rPr>
              <a:t>Issue </a:t>
            </a:r>
            <a:r>
              <a:rPr lang="ko-KR" altLang="en-US" sz="1000" b="1" dirty="0">
                <a:solidFill>
                  <a:schemeClr val="tx1"/>
                </a:solidFill>
              </a:rPr>
              <a:t>및 </a:t>
            </a:r>
            <a:r>
              <a:rPr lang="en-US" altLang="ko-KR" sz="1000" b="1" dirty="0">
                <a:solidFill>
                  <a:schemeClr val="tx1"/>
                </a:solidFill>
              </a:rPr>
              <a:t>Open Access Article </a:t>
            </a:r>
            <a:r>
              <a:rPr lang="ko-KR" altLang="en-US" sz="1000" b="1" dirty="0">
                <a:solidFill>
                  <a:schemeClr val="tx1"/>
                </a:solidFill>
              </a:rPr>
              <a:t>만 클릭 이용 할 수 있도록 편의성 제공</a:t>
            </a:r>
            <a:endParaRPr lang="en-US" altLang="ko-KR" sz="10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000" b="1" dirty="0">
                <a:solidFill>
                  <a:schemeClr val="tx1"/>
                </a:solidFill>
              </a:rPr>
              <a:t>* </a:t>
            </a:r>
            <a:r>
              <a:rPr lang="ko-KR" altLang="en-US" sz="1000" b="1" dirty="0">
                <a:solidFill>
                  <a:schemeClr val="tx1"/>
                </a:solidFill>
              </a:rPr>
              <a:t>가장 많이 이용된 </a:t>
            </a:r>
            <a:r>
              <a:rPr lang="en-US" altLang="ko-KR" sz="1000" b="1" dirty="0">
                <a:solidFill>
                  <a:schemeClr val="tx1"/>
                </a:solidFill>
              </a:rPr>
              <a:t>Article </a:t>
            </a:r>
            <a:r>
              <a:rPr lang="ko-KR" altLang="en-US" sz="1000" b="1" dirty="0">
                <a:solidFill>
                  <a:schemeClr val="tx1"/>
                </a:solidFill>
              </a:rPr>
              <a:t>및 인용된 </a:t>
            </a:r>
            <a:r>
              <a:rPr lang="en-US" altLang="ko-KR" sz="1000" b="1" dirty="0">
                <a:solidFill>
                  <a:schemeClr val="tx1"/>
                </a:solidFill>
              </a:rPr>
              <a:t>Article </a:t>
            </a:r>
            <a:r>
              <a:rPr lang="ko-KR" altLang="en-US" sz="1000" b="1" dirty="0">
                <a:solidFill>
                  <a:schemeClr val="tx1"/>
                </a:solidFill>
              </a:rPr>
              <a:t>제공</a:t>
            </a:r>
            <a:endParaRPr lang="en-US" altLang="ko-KR" sz="10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2" b="77839"/>
          <a:stretch/>
        </p:blipFill>
        <p:spPr bwMode="auto">
          <a:xfrm>
            <a:off x="107504" y="5491766"/>
            <a:ext cx="3640772" cy="11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355976" y="5733256"/>
            <a:ext cx="367240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</a:rPr>
              <a:t>Online First </a:t>
            </a:r>
            <a:r>
              <a:rPr lang="ko-KR" altLang="en-US" sz="1400" b="1" dirty="0">
                <a:solidFill>
                  <a:srgbClr val="FF0000"/>
                </a:solidFill>
              </a:rPr>
              <a:t>정책으로 </a:t>
            </a:r>
            <a:r>
              <a:rPr lang="en-US" altLang="ko-KR" sz="1400" b="1" dirty="0">
                <a:solidFill>
                  <a:srgbClr val="FF0000"/>
                </a:solidFill>
              </a:rPr>
              <a:t>Print </a:t>
            </a:r>
            <a:r>
              <a:rPr lang="ko-KR" altLang="en-US" sz="1400" b="1" dirty="0">
                <a:solidFill>
                  <a:srgbClr val="FF0000"/>
                </a:solidFill>
              </a:rPr>
              <a:t>발행 전 </a:t>
            </a:r>
            <a:r>
              <a:rPr lang="en-US" altLang="ko-KR" sz="1400" b="1" dirty="0">
                <a:solidFill>
                  <a:srgbClr val="FF0000"/>
                </a:solidFill>
              </a:rPr>
              <a:t>Article 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3587962" y="6031000"/>
            <a:ext cx="69600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36218" y="2867608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36218" y="1916832"/>
            <a:ext cx="96397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336218" y="3227648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36218" y="4365104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336218" y="3598416"/>
            <a:ext cx="963974" cy="201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F6211FC-C611-43E7-A71A-CB4AE3412C70}"/>
              </a:ext>
            </a:extLst>
          </p:cNvPr>
          <p:cNvSpPr/>
          <p:nvPr/>
        </p:nvSpPr>
        <p:spPr>
          <a:xfrm>
            <a:off x="107504" y="5985431"/>
            <a:ext cx="3480458" cy="359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645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1520" y="938244"/>
            <a:ext cx="5832648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Wingdings" pitchFamily="2" charset="2"/>
              <a:buChar char="v"/>
            </a:pPr>
            <a:r>
              <a:rPr lang="en-US" altLang="ko-KR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Online First </a:t>
            </a:r>
            <a:r>
              <a:rPr lang="ko-KR" altLang="en-US" sz="20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정책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31540" y="1340768"/>
            <a:ext cx="828092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Bentham Science Journals</a:t>
            </a:r>
            <a:r>
              <a:rPr lang="ko-KR" altLang="en-US" sz="1400" b="1" dirty="0">
                <a:solidFill>
                  <a:schemeClr val="tx1"/>
                </a:solidFill>
              </a:rPr>
              <a:t>은 저널 발행 주기 등에 따라 지속적으로 업데이트 제공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Online First </a:t>
            </a:r>
            <a:r>
              <a:rPr lang="ko-KR" altLang="en-US" sz="1400" b="1" dirty="0">
                <a:solidFill>
                  <a:schemeClr val="tx1"/>
                </a:solidFill>
              </a:rPr>
              <a:t>정책으로</a:t>
            </a:r>
            <a:r>
              <a:rPr lang="en-US" altLang="ko-KR" sz="1400" b="1" dirty="0">
                <a:solidFill>
                  <a:schemeClr val="tx1"/>
                </a:solidFill>
              </a:rPr>
              <a:t>, </a:t>
            </a:r>
            <a:r>
              <a:rPr lang="ko-KR" altLang="en-US" sz="1400" b="1" dirty="0">
                <a:solidFill>
                  <a:schemeClr val="tx1"/>
                </a:solidFill>
              </a:rPr>
              <a:t>정식 발행 전에 온라인 상에서 다음 </a:t>
            </a:r>
            <a:r>
              <a:rPr lang="en-US" altLang="ko-KR" sz="1400" b="1" dirty="0">
                <a:solidFill>
                  <a:schemeClr val="tx1"/>
                </a:solidFill>
              </a:rPr>
              <a:t>Issue</a:t>
            </a:r>
            <a:r>
              <a:rPr lang="ko-KR" altLang="en-US" sz="1400" b="1" dirty="0">
                <a:solidFill>
                  <a:schemeClr val="tx1"/>
                </a:solidFill>
              </a:rPr>
              <a:t>에 실릴 </a:t>
            </a:r>
            <a:r>
              <a:rPr lang="en-US" altLang="ko-KR" sz="1400" b="1" dirty="0">
                <a:solidFill>
                  <a:schemeClr val="tx1"/>
                </a:solidFill>
              </a:rPr>
              <a:t>Article </a:t>
            </a:r>
            <a:r>
              <a:rPr lang="ko-KR" altLang="en-US" sz="1400" b="1" dirty="0">
                <a:solidFill>
                  <a:schemeClr val="tx1"/>
                </a:solidFill>
              </a:rPr>
              <a:t>을 먼저 제공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2" b="77839"/>
          <a:stretch/>
        </p:blipFill>
        <p:spPr bwMode="auto">
          <a:xfrm>
            <a:off x="186385" y="2348880"/>
            <a:ext cx="4159000" cy="13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" b="2983"/>
          <a:stretch/>
        </p:blipFill>
        <p:spPr bwMode="auto">
          <a:xfrm>
            <a:off x="4834122" y="2263761"/>
            <a:ext cx="3952033" cy="39076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48558" y="3264665"/>
            <a:ext cx="3568764" cy="359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3860794" y="3229053"/>
            <a:ext cx="1099597" cy="2154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3CE1EE21-9303-4EB9-83C3-2FDA0BFA1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88640"/>
            <a:ext cx="4680520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ko-KR" altLang="en-US" sz="2400" dirty="0">
                <a:solidFill>
                  <a:srgbClr val="0070C0"/>
                </a:solidFill>
                <a:latin typeface="휴먼엑스포" pitchFamily="18" charset="-127"/>
                <a:ea typeface="휴먼엑스포" pitchFamily="18" charset="-127"/>
              </a:rPr>
              <a:t>이용방법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C0595E7-366E-49BA-BC5A-45D261C4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30" y="3838109"/>
            <a:ext cx="2936298" cy="299422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8F61F6CD-BBC0-4A81-9FC5-8890BBD19002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3923928" y="3264665"/>
            <a:ext cx="1152128" cy="20705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7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C610DD5-7896-4C3D-9E06-1FE1B5C2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980728"/>
            <a:ext cx="8712968" cy="25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Information for Researchers</a:t>
            </a:r>
            <a:endParaRPr lang="en-US" altLang="ko-KR" b="1" dirty="0">
              <a:solidFill>
                <a:srgbClr val="00206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600" b="1" u="sng" dirty="0">
                <a:solidFill>
                  <a:srgbClr val="002060"/>
                </a:solidFill>
                <a:latin typeface="+mj-lt"/>
                <a:ea typeface="굴림" charset="-127"/>
              </a:rPr>
              <a:t>Maximize your Research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키워드 혹은 고급검색 기능을 통해 기사 검색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관심 분야에 대한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Email Alerts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및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RSS Feeds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설정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PDF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혹은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 HTML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로 원문 다운로드 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연구 자료를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SNS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를 통해 공유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전세계 연구자들의 연구 자료의 가시성과 활용도를 극대화 및 모니터링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FC828-618E-4CE6-8F29-E21162DC8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3898971"/>
            <a:ext cx="8712968" cy="21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Information for Librarians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종합적인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STM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논문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온라인 저널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Coverage 2000 to Current (</a:t>
            </a:r>
            <a:r>
              <a:rPr lang="ko-KR" altLang="en-US" sz="1400" b="1" dirty="0" err="1">
                <a:solidFill>
                  <a:srgbClr val="002060"/>
                </a:solidFill>
                <a:latin typeface="+mj-lt"/>
                <a:ea typeface="굴림" charset="-127"/>
              </a:rPr>
              <a:t>저널별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 상이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IP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주소를 통한 편리한 온라인 </a:t>
            </a:r>
            <a:r>
              <a:rPr lang="ko-KR" altLang="en-US" sz="1400" b="1" dirty="0" err="1">
                <a:solidFill>
                  <a:srgbClr val="002060"/>
                </a:solidFill>
                <a:latin typeface="+mj-lt"/>
                <a:ea typeface="굴림" charset="-127"/>
              </a:rPr>
              <a:t>엑세스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모바일 호환 웹 사이트 제공 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Counter </a:t>
            </a: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이용통계 제공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1BDA21-CCA0-4D78-9B90-5F38ED6FA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6899900"/>
            <a:ext cx="8712968" cy="70556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altLang="ko-KR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KERIS 100% </a:t>
            </a:r>
            <a:r>
              <a:rPr lang="ko-KR" alt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지원 품목</a:t>
            </a: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1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988840"/>
            <a:ext cx="7920880" cy="2866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감사합니다</a:t>
            </a:r>
            <a:r>
              <a:rPr lang="en-US" altLang="ko-KR" sz="4000" b="1" dirty="0">
                <a:solidFill>
                  <a:schemeClr val="tx1"/>
                </a:solidFill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4000" b="1" dirty="0">
                <a:solidFill>
                  <a:schemeClr val="tx1"/>
                </a:solidFill>
              </a:rPr>
              <a:t>㈜ 저널피아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Tel : 02-6330-8331</a:t>
            </a: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tx1"/>
                </a:solidFill>
              </a:rPr>
              <a:t>Email : </a:t>
            </a:r>
            <a:r>
              <a:rPr lang="en-US" altLang="ko-KR" sz="2400" b="1" dirty="0">
                <a:solidFill>
                  <a:schemeClr val="tx1"/>
                </a:solidFill>
                <a:hlinkClick r:id="rId2"/>
              </a:rPr>
              <a:t>tony.kim@journalpia.com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  <p:sp>
        <p:nvSpPr>
          <p:cNvPr id="7" name="이등변 삼각형 6"/>
          <p:cNvSpPr/>
          <p:nvPr/>
        </p:nvSpPr>
        <p:spPr>
          <a:xfrm>
            <a:off x="3237099" y="-18979"/>
            <a:ext cx="892531" cy="630550"/>
          </a:xfrm>
          <a:prstGeom prst="triangle">
            <a:avLst>
              <a:gd name="adj" fmla="val 5244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   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686677" y="-8880"/>
            <a:ext cx="5449612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이등변 삼각형 8"/>
          <p:cNvSpPr/>
          <p:nvPr/>
        </p:nvSpPr>
        <p:spPr>
          <a:xfrm>
            <a:off x="4987133" y="6220471"/>
            <a:ext cx="892531" cy="620451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851" y="6220471"/>
            <a:ext cx="5429951" cy="62045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28" descr="BSP_Logo_Blue-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" y="0"/>
            <a:ext cx="914097" cy="8367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10" y="6453336"/>
            <a:ext cx="1152128" cy="29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516" y="980728"/>
            <a:ext cx="8712968" cy="515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Bentham Science is a Major International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Scientific, Technical &amp; Medical Research Publisher.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출판사는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STM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출판사로서 학술연구자 및 산업 전문가에게 과학 및 기술 분야의 최신 정보를 제공 합니다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출판사는 현재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100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 저널 및 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800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이상의 단행본을 발행하고 있으며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약학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(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제약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)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연구 및 개발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의료 전문분야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,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공학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 </a:t>
            </a:r>
            <a:r>
              <a:rPr lang="ko-KR" altLang="en-US" sz="1800" b="1" dirty="0">
                <a:solidFill>
                  <a:srgbClr val="002060"/>
                </a:solidFill>
                <a:latin typeface="+mj-lt"/>
                <a:ea typeface="굴림" charset="-127"/>
              </a:rPr>
              <a:t>및 기술 관련 분야를 제공합니다</a:t>
            </a:r>
            <a:r>
              <a:rPr lang="en-US" altLang="ko-KR" sz="1800" b="1" dirty="0">
                <a:solidFill>
                  <a:srgbClr val="002060"/>
                </a:solidFill>
                <a:latin typeface="+mj-lt"/>
                <a:ea typeface="굴림" charset="-127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Publishers Products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JOURNALS 100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 이상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– SCIE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등재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40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 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(</a:t>
            </a:r>
            <a:r>
              <a:rPr lang="en-US" altLang="ko-KR" sz="2000" dirty="0">
                <a:hlinkClick r:id="rId2"/>
              </a:rPr>
              <a:t>https://eurekalert.org/pub_releases/2019-06/bsp-bsj062819.php</a:t>
            </a:r>
            <a:r>
              <a:rPr lang="en-US" altLang="ko-KR" sz="2000" dirty="0"/>
              <a:t>)</a:t>
            </a:r>
            <a:endParaRPr lang="en-US" altLang="ko-KR" sz="20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BOOKS 800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종</a:t>
            </a:r>
            <a:r>
              <a:rPr lang="en-US" altLang="ko-KR" sz="2000" b="1" dirty="0">
                <a:solidFill>
                  <a:srgbClr val="002060"/>
                </a:solidFill>
                <a:latin typeface="+mj-lt"/>
                <a:ea typeface="굴림" charset="-127"/>
              </a:rPr>
              <a:t> </a:t>
            </a:r>
            <a:r>
              <a:rPr lang="ko-KR" altLang="en-US" sz="2000" b="1" dirty="0">
                <a:solidFill>
                  <a:srgbClr val="002060"/>
                </a:solidFill>
                <a:latin typeface="+mj-lt"/>
                <a:ea typeface="굴림" charset="-127"/>
              </a:rPr>
              <a:t>이상 </a:t>
            </a:r>
            <a:endParaRPr lang="en-US" altLang="ko-KR" sz="2000" dirty="0">
              <a:solidFill>
                <a:srgbClr val="002060"/>
              </a:solidFill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652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77534" y="836712"/>
            <a:ext cx="8388932" cy="35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ko-K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Bentham Science Publishers Journals Full Collection </a:t>
            </a:r>
            <a:endParaRPr lang="ko-KR" altLang="en-US" sz="2400" b="1" dirty="0">
              <a:solidFill>
                <a:srgbClr val="0070C0"/>
              </a:solidFill>
              <a:latin typeface="Tahoma" panose="020B0604030504040204" pitchFamily="34" charset="0"/>
              <a:ea typeface="휴먼엑스포" pitchFamily="18" charset="-127"/>
              <a:cs typeface="Tahoma" panose="020B060403050404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5556" y="1340768"/>
            <a:ext cx="799288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High impact factor journals – 40 Titles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Endorsements from Nobel Laureates and Eminent Scientists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Global subscribers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* Well known editorial boards (KOL’s)</a:t>
            </a:r>
          </a:p>
          <a:p>
            <a:pPr>
              <a:lnSpc>
                <a:spcPct val="150000"/>
              </a:lnSpc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Majority of journals are indexed in major abstracting / indexing media</a:t>
            </a:r>
          </a:p>
          <a:p>
            <a:pPr>
              <a:lnSpc>
                <a:spcPct val="150000"/>
              </a:lnSpc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Bentham Science among Top 14 Publishers indexed in Scopus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79512" y="3645024"/>
            <a:ext cx="878497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Bentham Science </a:t>
            </a:r>
            <a:r>
              <a:rPr lang="ko-KR" altLang="ko-KR" sz="1400" b="1" dirty="0"/>
              <a:t>출판사는</a:t>
            </a:r>
            <a:r>
              <a:rPr lang="en-US" altLang="ko-KR" sz="1400" b="1" dirty="0"/>
              <a:t> STM </a:t>
            </a:r>
            <a:r>
              <a:rPr lang="ko-KR" altLang="ko-KR" sz="1400" b="1" dirty="0"/>
              <a:t>저널을 출판하는 출판사로써</a:t>
            </a:r>
            <a:r>
              <a:rPr lang="en-US" altLang="ko-KR" sz="1400" b="1" dirty="0"/>
              <a:t>, 120</a:t>
            </a:r>
            <a:r>
              <a:rPr lang="ko-KR" altLang="ko-KR" sz="1400" b="1" dirty="0"/>
              <a:t>여종 중</a:t>
            </a:r>
            <a:r>
              <a:rPr lang="en-US" altLang="ko-KR" sz="1400" b="1" dirty="0"/>
              <a:t> 40</a:t>
            </a:r>
            <a:r>
              <a:rPr lang="ko-KR" altLang="ko-KR" sz="1400" b="1" dirty="0"/>
              <a:t>종</a:t>
            </a:r>
            <a:r>
              <a:rPr lang="en-US" altLang="ko-KR" sz="1400" b="1" dirty="0"/>
              <a:t> SCIE </a:t>
            </a:r>
            <a:r>
              <a:rPr lang="ko-KR" altLang="ko-KR" sz="1400" b="1" dirty="0"/>
              <a:t>이 등재 되었습니다</a:t>
            </a:r>
            <a:r>
              <a:rPr lang="en-US" altLang="ko-KR" sz="1400" b="1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b="1" dirty="0"/>
              <a:t>주요</a:t>
            </a:r>
            <a:r>
              <a:rPr lang="en-US" altLang="ko-KR" sz="1400" b="1" dirty="0"/>
              <a:t> subject </a:t>
            </a:r>
            <a:r>
              <a:rPr lang="ko-KR" altLang="ko-KR" sz="1400" b="1" dirty="0"/>
              <a:t>으로는 </a:t>
            </a:r>
            <a:r>
              <a:rPr lang="en-US" altLang="ko-KR" sz="1400" b="1" dirty="0"/>
              <a:t>Pharmacology, Chemistry, Medicine, Drug (Design &amp; Discovery), Life Science, Nano/Neuroscience, Engineering </a:t>
            </a:r>
            <a:r>
              <a:rPr lang="ko-KR" altLang="ko-KR" sz="1400" b="1" dirty="0"/>
              <a:t>등 입니다</a:t>
            </a:r>
            <a:r>
              <a:rPr lang="en-US" altLang="ko-KR" sz="1400" b="1" dirty="0"/>
              <a:t>. </a:t>
            </a:r>
            <a:endParaRPr lang="ko-KR" altLang="ko-KR" sz="1400" dirty="0"/>
          </a:p>
          <a:p>
            <a:pPr>
              <a:lnSpc>
                <a:spcPct val="150000"/>
              </a:lnSpc>
            </a:pPr>
            <a:r>
              <a:rPr lang="ko-KR" altLang="ko-KR" sz="1400" b="1" dirty="0"/>
              <a:t>또한 </a:t>
            </a:r>
            <a:r>
              <a:rPr lang="ko-KR" altLang="ko-KR" sz="1400" b="1" u="sng" dirty="0"/>
              <a:t>전세계 에서 특허</a:t>
            </a:r>
            <a:r>
              <a:rPr lang="ko-KR" altLang="en-US" sz="1400" b="1" u="sng" dirty="0"/>
              <a:t>권을</a:t>
            </a:r>
            <a:r>
              <a:rPr lang="en-US" altLang="ko-KR" sz="1400" b="1" u="sng" dirty="0"/>
              <a:t> Review </a:t>
            </a:r>
            <a:r>
              <a:rPr lang="ko-KR" altLang="ko-KR" sz="1400" b="1" u="sng" dirty="0"/>
              <a:t>하는 출판사는</a:t>
            </a:r>
            <a:r>
              <a:rPr lang="en-US" altLang="ko-KR" sz="1400" b="1" u="sng" dirty="0"/>
              <a:t> Bentham Science </a:t>
            </a:r>
            <a:r>
              <a:rPr lang="ko-KR" altLang="ko-KR" sz="1400" b="1" u="sng" dirty="0"/>
              <a:t>출판사가 유일 하며</a:t>
            </a:r>
            <a:r>
              <a:rPr lang="en-US" altLang="ko-KR" sz="1400" b="1" u="sng" dirty="0"/>
              <a:t>, </a:t>
            </a:r>
            <a:r>
              <a:rPr lang="ko-KR" altLang="ko-KR" sz="1400" b="1" u="sng" dirty="0"/>
              <a:t>현재</a:t>
            </a:r>
            <a:r>
              <a:rPr lang="en-US" altLang="ko-KR" sz="1400" b="1" u="sng" dirty="0"/>
              <a:t> 10</a:t>
            </a:r>
            <a:r>
              <a:rPr lang="ko-KR" altLang="ko-KR" sz="1400" b="1" u="sng" dirty="0"/>
              <a:t>종</a:t>
            </a:r>
            <a:r>
              <a:rPr lang="en-US" altLang="ko-KR" sz="1400" b="1" u="sng" dirty="0"/>
              <a:t> </a:t>
            </a:r>
            <a:r>
              <a:rPr lang="ko-KR" altLang="en-US" sz="1400" b="1" u="sng" dirty="0"/>
              <a:t>이상</a:t>
            </a:r>
            <a:r>
              <a:rPr lang="ko-KR" altLang="ko-KR" sz="1400" b="1" u="sng" dirty="0"/>
              <a:t>의 저널을 제공 하고 있습니다</a:t>
            </a:r>
            <a:r>
              <a:rPr lang="en-US" altLang="ko-KR" sz="1400" b="1" u="sng" dirty="0"/>
              <a:t>. </a:t>
            </a:r>
            <a:endParaRPr lang="ko-KR" altLang="ko-KR" sz="1400" u="sng" dirty="0"/>
          </a:p>
        </p:txBody>
      </p:sp>
      <p:sp>
        <p:nvSpPr>
          <p:cNvPr id="8" name="직사각형 7"/>
          <p:cNvSpPr/>
          <p:nvPr/>
        </p:nvSpPr>
        <p:spPr>
          <a:xfrm>
            <a:off x="323528" y="537321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solidFill>
                  <a:srgbClr val="FF0000"/>
                </a:solidFill>
              </a:rPr>
              <a:t>타 품목과의 </a:t>
            </a:r>
            <a:r>
              <a:rPr lang="en-US" altLang="ko-KR" sz="1600" b="1" dirty="0">
                <a:solidFill>
                  <a:srgbClr val="FF0000"/>
                </a:solidFill>
              </a:rPr>
              <a:t>Contents </a:t>
            </a:r>
            <a:r>
              <a:rPr lang="ko-KR" altLang="en-US" sz="1600" b="1" dirty="0">
                <a:solidFill>
                  <a:srgbClr val="FF0000"/>
                </a:solidFill>
              </a:rPr>
              <a:t>중복 없음 </a:t>
            </a:r>
            <a:r>
              <a:rPr lang="en-US" altLang="ko-KR" sz="1600" b="1" dirty="0">
                <a:solidFill>
                  <a:srgbClr val="FF0000"/>
                </a:solidFill>
              </a:rPr>
              <a:t>- Aggregator </a:t>
            </a:r>
            <a:r>
              <a:rPr lang="ko-KR" altLang="en-US" sz="1600" b="1" dirty="0">
                <a:solidFill>
                  <a:srgbClr val="FF0000"/>
                </a:solidFill>
              </a:rPr>
              <a:t>에 </a:t>
            </a:r>
            <a:r>
              <a:rPr lang="en-US" altLang="ko-KR" sz="1600" b="1" dirty="0">
                <a:solidFill>
                  <a:srgbClr val="FF0000"/>
                </a:solidFill>
              </a:rPr>
              <a:t>Full Text </a:t>
            </a:r>
            <a:r>
              <a:rPr lang="ko-KR" altLang="en-US" sz="1600" b="1" dirty="0">
                <a:solidFill>
                  <a:srgbClr val="FF0000"/>
                </a:solidFill>
              </a:rPr>
              <a:t>제공 하지 않음</a:t>
            </a:r>
            <a:endParaRPr lang="ko-KR" altLang="ko-K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53D1A29-4764-4AE6-B33F-A38A143C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44" y="699518"/>
            <a:ext cx="7989911" cy="56924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Editorial Board / Authors 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CFE766D5-E643-4B66-A49F-611CA7D35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80920" cy="20011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dominant element in the success of Bentham journals is the selection of key editors worldwide.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Majority of publishing authors and editorial board members are from top international universities and research institutions in North America and Europe.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Opinion Leaders Worldwide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3599FA3-20E6-4C90-8F06-3BDEEFCF5245}"/>
              </a:ext>
            </a:extLst>
          </p:cNvPr>
          <p:cNvSpPr txBox="1">
            <a:spLocks/>
          </p:cNvSpPr>
          <p:nvPr/>
        </p:nvSpPr>
        <p:spPr>
          <a:xfrm>
            <a:off x="323528" y="3291806"/>
            <a:ext cx="8496944" cy="7132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Korean E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ditor-in-Chief at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Bentham Science Publishers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15E369-7148-4E24-8014-FC62EEB3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8929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EA9A292-CC0A-4901-9004-24EBFA8E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82846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BCEFB1-4836-4EDE-A55C-794EF196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73" y="4682846"/>
            <a:ext cx="1143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EFA779-F3FA-4DC2-8C8F-6CD02AB27808}"/>
              </a:ext>
            </a:extLst>
          </p:cNvPr>
          <p:cNvSpPr txBox="1"/>
          <p:nvPr/>
        </p:nvSpPr>
        <p:spPr>
          <a:xfrm>
            <a:off x="7280920" y="4643937"/>
            <a:ext cx="1755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Yong-Ku Kim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Department of Psychiatry, College of Medicine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Korea University</a:t>
            </a:r>
            <a:endParaRPr lang="ko-KR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29108-FEF4-4281-BFA7-D4936A517D26}"/>
              </a:ext>
            </a:extLst>
          </p:cNvPr>
          <p:cNvSpPr txBox="1"/>
          <p:nvPr/>
        </p:nvSpPr>
        <p:spPr>
          <a:xfrm>
            <a:off x="1259632" y="4683098"/>
            <a:ext cx="1755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Yong Sang Song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Seoul National University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College of Medicine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Seoul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C3582-F173-4829-81CA-5AFF9A28E93D}"/>
              </a:ext>
            </a:extLst>
          </p:cNvPr>
          <p:cNvSpPr txBox="1"/>
          <p:nvPr/>
        </p:nvSpPr>
        <p:spPr>
          <a:xfrm>
            <a:off x="4283968" y="4643937"/>
            <a:ext cx="184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Prof. </a:t>
            </a:r>
            <a:r>
              <a:rPr lang="en-US" altLang="ko-KR" sz="12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Dae</a:t>
            </a:r>
            <a:r>
              <a:rPr lang="en-US" altLang="ko-KR" sz="12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Joon Kang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Sungkyunkwan University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Suwon</a:t>
            </a:r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BB363-6D38-4A3D-BC66-2E2453258E65}"/>
              </a:ext>
            </a:extLst>
          </p:cNvPr>
          <p:cNvSpPr txBox="1"/>
          <p:nvPr/>
        </p:nvSpPr>
        <p:spPr>
          <a:xfrm>
            <a:off x="3275856" y="4211796"/>
            <a:ext cx="2205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Current Nanoscience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42669E-AEB6-4101-89FD-F584D0A04A63}"/>
              </a:ext>
            </a:extLst>
          </p:cNvPr>
          <p:cNvSpPr txBox="1"/>
          <p:nvPr/>
        </p:nvSpPr>
        <p:spPr>
          <a:xfrm>
            <a:off x="6254564" y="4077072"/>
            <a:ext cx="2205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Current Psychiatry </a:t>
            </a:r>
          </a:p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Research and Reviews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C4604-5EB7-4D85-91E1-C3F7D6FF8B84}"/>
              </a:ext>
            </a:extLst>
          </p:cNvPr>
          <p:cNvSpPr txBox="1"/>
          <p:nvPr/>
        </p:nvSpPr>
        <p:spPr>
          <a:xfrm>
            <a:off x="297145" y="4077072"/>
            <a:ext cx="2114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Anti-Cancer Agents </a:t>
            </a:r>
          </a:p>
          <a:p>
            <a:pPr algn="ctr"/>
            <a:r>
              <a:rPr lang="en-US" altLang="ko-KR" sz="1400" b="1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 Medicinal Chemistry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986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88" y="1772270"/>
            <a:ext cx="8072437" cy="18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400" dirty="0">
                <a:latin typeface="Tahoma" pitchFamily="34" charset="0"/>
              </a:rPr>
              <a:t>	</a:t>
            </a:r>
            <a:r>
              <a:rPr lang="en-US" altLang="en-US" sz="2800" dirty="0">
                <a:latin typeface="Tahoma" pitchFamily="34" charset="0"/>
                <a:cs typeface="Tahoma" pitchFamily="34" charset="0"/>
              </a:rPr>
              <a:t>Six Nobel laureates have endorsed a number </a:t>
            </a:r>
          </a:p>
          <a:p>
            <a:pPr algn="ctr">
              <a:buFontTx/>
              <a:buNone/>
            </a:pPr>
            <a:r>
              <a:rPr lang="en-US" altLang="en-US" sz="2800" dirty="0">
                <a:latin typeface="Tahoma" pitchFamily="34" charset="0"/>
                <a:cs typeface="Tahoma" pitchFamily="34" charset="0"/>
              </a:rPr>
              <a:t>of Bentham Science journals</a:t>
            </a:r>
            <a:endParaRPr lang="en-US" alt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18" descr="physics-chemistry meda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50" y="3305098"/>
            <a:ext cx="2037634" cy="8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medicine meda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51" y="4196209"/>
            <a:ext cx="2037633" cy="8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1" descr="james-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79127"/>
            <a:ext cx="752071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5" descr="j-m-le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7" y="3188096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h-c-br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5" y="4170259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d-h-r-bar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9" y="4173177"/>
            <a:ext cx="694153" cy="9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8097"/>
            <a:ext cx="738982" cy="98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r-hub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5" y="3188097"/>
            <a:ext cx="694155" cy="97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830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Tahoma" pitchFamily="34" charset="0"/>
              </a:rPr>
              <a:t>Nobel Laureates (</a:t>
            </a:r>
            <a:r>
              <a:rPr lang="ko-KR" altLang="en-US" sz="3200" b="1" dirty="0">
                <a:solidFill>
                  <a:srgbClr val="0070C0"/>
                </a:solidFill>
                <a:latin typeface="Tahoma" pitchFamily="34" charset="0"/>
              </a:rPr>
              <a:t>노벨 수상자</a:t>
            </a:r>
            <a:r>
              <a:rPr lang="en-US" altLang="ko-KR" sz="3200" b="1" dirty="0">
                <a:solidFill>
                  <a:srgbClr val="0070C0"/>
                </a:solidFill>
                <a:latin typeface="Tahoma" pitchFamily="34" charset="0"/>
              </a:rPr>
              <a:t>)</a:t>
            </a:r>
            <a:endParaRPr lang="en-US" altLang="en-US" sz="3200" b="1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72000" y="2924944"/>
            <a:ext cx="432048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노벨 수상자 및 저명한 과학자 </a:t>
            </a:r>
            <a:r>
              <a:rPr lang="en-US" altLang="ko-KR" sz="1400" b="1" dirty="0">
                <a:solidFill>
                  <a:srgbClr val="002060"/>
                </a:solidFill>
                <a:latin typeface="+mj-lt"/>
                <a:ea typeface="굴림" charset="-127"/>
              </a:rPr>
              <a:t>Bentham Science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002060"/>
                </a:solidFill>
                <a:latin typeface="+mj-lt"/>
                <a:ea typeface="굴림" charset="-127"/>
              </a:rPr>
              <a:t>지지 저널</a:t>
            </a:r>
            <a:endParaRPr lang="en-US" altLang="ko-KR" sz="1400" b="1" dirty="0">
              <a:solidFill>
                <a:srgbClr val="002060"/>
              </a:solidFill>
              <a:latin typeface="+mj-lt"/>
              <a:ea typeface="굴림" charset="-127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Topics in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Genomics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Drug Targets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Current Organic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Mini-Reviews in Medicinal Chemistry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Anti-Cancer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Cardiovascular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CNS Drug Discovery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100" b="1" dirty="0">
                <a:latin typeface="+mj-lt"/>
                <a:ea typeface="굴림" charset="-127"/>
              </a:rPr>
              <a:t>Recent Patents on Anti-infective Drug Discovery</a:t>
            </a:r>
          </a:p>
        </p:txBody>
      </p:sp>
    </p:spTree>
    <p:extLst>
      <p:ext uri="{BB962C8B-B14F-4D97-AF65-F5344CB8AC3E}">
        <p14:creationId xmlns:p14="http://schemas.microsoft.com/office/powerpoint/2010/main" val="34445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AFE1AA7-566A-4EB9-B921-9FEBF06C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  <a:t>Keep yourself up-to-date with </a:t>
            </a:r>
            <a:b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n-ea"/>
                <a:cs typeface="Arial" charset="0"/>
              </a:rPr>
              <a:t>revolutionary findings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7749EE1-A357-457D-ACB9-FBF33202E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248472" cy="37362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Nanotechnology and  MEMS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diagnostics for early-stage disease detection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methods to synthesize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chemicals and drugs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insights in molecular biology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disease mechanisms 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6F069B7-31AD-4A25-9DB7-3AC81F3A06D7}"/>
              </a:ext>
            </a:extLst>
          </p:cNvPr>
          <p:cNvSpPr txBox="1">
            <a:spLocks/>
          </p:cNvSpPr>
          <p:nvPr/>
        </p:nvSpPr>
        <p:spPr>
          <a:xfrm>
            <a:off x="4682624" y="2132856"/>
            <a:ext cx="4281863" cy="37362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Epigenetics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chemistry and technology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updates on clinical drug trials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patents</a:t>
            </a:r>
          </a:p>
        </p:txBody>
      </p:sp>
    </p:spTree>
    <p:extLst>
      <p:ext uri="{BB962C8B-B14F-4D97-AF65-F5344CB8AC3E}">
        <p14:creationId xmlns:p14="http://schemas.microsoft.com/office/powerpoint/2010/main" val="204735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0036CAB-1889-4E78-8701-950AAB6C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3421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Disciplines of Publications</a:t>
            </a:r>
            <a:b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Librarians</a:t>
            </a:r>
            <a:endParaRPr lang="en-US" sz="6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B369AA5F-C841-4942-B55D-3E682ECED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516" y="4576448"/>
            <a:ext cx="8712968" cy="15888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1600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</a:t>
            </a:r>
            <a:r>
              <a:rPr lang="en-US" altLang="en-US" sz="16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Articles </a:t>
            </a:r>
            <a:r>
              <a:rPr lang="en-US" altLang="en-US" sz="1600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sz="16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Papers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4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Articles : </a:t>
            </a:r>
            <a:r>
              <a:rPr lang="en-US" altLang="en-US" sz="1400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Comprehensive, timely in-depth reviews on a given subject,  written by leaders in the field.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en-US" sz="1400" b="1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Papers : </a:t>
            </a:r>
            <a:r>
              <a:rPr lang="en-US" altLang="en-US" sz="1400" i="1" dirty="0">
                <a:solidFill>
                  <a:srgbClr val="000B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Cutting edge papers, published rapidly</a:t>
            </a:r>
          </a:p>
        </p:txBody>
      </p:sp>
      <p:graphicFrame>
        <p:nvGraphicFramePr>
          <p:cNvPr id="14" name="Table 1">
            <a:extLst>
              <a:ext uri="{FF2B5EF4-FFF2-40B4-BE49-F238E27FC236}">
                <a16:creationId xmlns:a16="http://schemas.microsoft.com/office/drawing/2014/main" id="{1048967F-A44C-4F10-9F37-088E52C32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8799"/>
              </p:ext>
            </p:extLst>
          </p:nvPr>
        </p:nvGraphicFramePr>
        <p:xfrm>
          <a:off x="755575" y="1700808"/>
          <a:ext cx="7632848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Design &amp; Discovery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Biotechnology	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Genomics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Medicine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Neuroscience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Oncology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Proteomics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Nano-science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Bioinformatics	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 Safety &amp; Therapy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 Information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Pharmacology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0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 </a:t>
                      </a:r>
                      <a:endParaRPr lang="en-US" sz="1800" b="0" dirty="0">
                        <a:solidFill>
                          <a:srgbClr val="000B2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rgbClr val="000B2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Biochemistry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9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8032" y="628998"/>
            <a:ext cx="7772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0070C0"/>
                </a:solidFill>
                <a:latin typeface="Tahoma" pitchFamily="34" charset="0"/>
              </a:rPr>
              <a:t>Leading Journals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2335" b="62869"/>
          <a:stretch/>
        </p:blipFill>
        <p:spPr bwMode="auto">
          <a:xfrm>
            <a:off x="251521" y="1422628"/>
            <a:ext cx="4598594" cy="12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55677" b="8778"/>
          <a:stretch/>
        </p:blipFill>
        <p:spPr bwMode="auto">
          <a:xfrm>
            <a:off x="251521" y="3117997"/>
            <a:ext cx="4598593" cy="124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65"/>
          <a:stretch/>
        </p:blipFill>
        <p:spPr bwMode="auto">
          <a:xfrm>
            <a:off x="251520" y="4776068"/>
            <a:ext cx="4598594" cy="12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A8A0B4A-37AA-45D4-85F9-36E7A7273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92821"/>
              </p:ext>
            </p:extLst>
          </p:nvPr>
        </p:nvGraphicFramePr>
        <p:xfrm>
          <a:off x="5364087" y="1196752"/>
          <a:ext cx="3456385" cy="497549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Title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2019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Impact Factor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Neuropharmacology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4.668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Medicinal 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4.184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Molecular Pharmacology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3.283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Topics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3.218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Alzheimer Research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3.047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Drug Metabolism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2.96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Cancer Drug Targets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2.912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CNS &amp; Neurological Disorders - Drug Targets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2.761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Mini-Reviews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2.733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Vascular Pharmacology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2.672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Drug Targets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2.632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Genomics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Stem Cell Research &amp; Therapy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Recent Patents on Anti-Cancer Drug Discovery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2.610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2.577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Protein &amp; Peptide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Gene Therapy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2.431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Current Pharmaceutical Design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2.208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Pharmaceutical Biotechnology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2.097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Current Bioinformatics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2.068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Anti-Cancer Agents in Medicinal Chemistry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</a:rPr>
                        <a:t>2.049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965" marR="5965" marT="596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4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645566"/>
            <a:ext cx="8280400" cy="551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Tahoma" pitchFamily="34" charset="0"/>
              </a:rPr>
              <a:t>Major </a:t>
            </a:r>
            <a:r>
              <a:rPr lang="en-GB" altLang="en-US" sz="4000" b="1" dirty="0">
                <a:solidFill>
                  <a:srgbClr val="0070C0"/>
                </a:solidFill>
                <a:latin typeface="Tahoma" pitchFamily="34" charset="0"/>
              </a:rPr>
              <a:t>Indexing</a:t>
            </a:r>
            <a:endParaRPr lang="en-GB" altLang="en-US" dirty="0">
              <a:solidFill>
                <a:srgbClr val="0070C0"/>
              </a:solidFill>
              <a:latin typeface="Tahoma" pitchFamily="34" charset="0"/>
            </a:endParaRPr>
          </a:p>
          <a:p>
            <a:endParaRPr lang="en-GB" altLang="en-US" sz="2000" dirty="0">
              <a:solidFill>
                <a:srgbClr val="0070C0"/>
              </a:solidFill>
              <a:latin typeface="Tahoma" pitchFamily="34" charset="0"/>
            </a:endParaRPr>
          </a:p>
          <a:p>
            <a:endParaRPr lang="en-US" alt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endParaRPr lang="en-US" altLang="en-US" sz="28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r">
              <a:buFontTx/>
              <a:buNone/>
            </a:pPr>
            <a:endParaRPr lang="en-US" altLang="en-US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endParaRPr lang="en-GB" altLang="en-US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5" name="Picture 2" descr="http://benthamscience.com/journal-images/indexing-agencies/Genomics-journalsee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78" y="5366026"/>
            <a:ext cx="1224136" cy="4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benthamscience.com/journal-images/indexing-agencies/thomson-re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9" y="3635138"/>
            <a:ext cx="2197095" cy="44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8" descr="http://benthamscience.com/journal-images/indexing-agencies/Biobase.jpg">
            <a:hlinkClick r:id="rId6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64" y="5379827"/>
            <a:ext cx="1303272" cy="35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benthamscience.com/journal-images/indexing-agencies/EMBAS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b="9331"/>
          <a:stretch/>
        </p:blipFill>
        <p:spPr bwMode="auto">
          <a:xfrm>
            <a:off x="7195341" y="1844824"/>
            <a:ext cx="1409107" cy="48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benthamscience.com/journal-images/indexing-agencies/chemweb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9"/>
          <a:stretch/>
        </p:blipFill>
        <p:spPr bwMode="auto">
          <a:xfrm>
            <a:off x="6804248" y="5317724"/>
            <a:ext cx="1489559" cy="4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benthamscience.com/journal-images/indexing-agencies/scopu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49" y="3641090"/>
            <a:ext cx="1370399" cy="39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google scholar에 대한 이미지 검색결과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0233"/>
            <a:ext cx="1195867" cy="4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benthamscience.com/journal-images/indexing-agencies/CNKI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2" y="4399784"/>
            <a:ext cx="1181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enthamscience.com/journal-images/indexing-agencies/proquest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55" y="2669968"/>
            <a:ext cx="1067559" cy="4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enthamscience.com/journal-images/indexing-agencies/EBSCO.gif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8209"/>
            <a:ext cx="1143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WECO.cz">
            <a:hlinkClick r:id="rId18" tooltip="SUWECO.cz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78" y="4472640"/>
            <a:ext cx="1224136" cy="4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enthamscience.com/journal-images/indexing-agencies/cas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42" y="3400864"/>
            <a:ext cx="2148478" cy="4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benthamscience.com/journal-images/indexing-agencies/pubmed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10412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3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8534</TotalTime>
  <Words>1039</Words>
  <Application>Microsoft Office PowerPoint</Application>
  <PresentationFormat>화면 슬라이드 쇼(4:3)</PresentationFormat>
  <Paragraphs>213</Paragraphs>
  <Slides>19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굴림</vt:lpstr>
      <vt:lpstr>맑은 고딕</vt:lpstr>
      <vt:lpstr>휴먼엑스포</vt:lpstr>
      <vt:lpstr>Arial</vt:lpstr>
      <vt:lpstr>Arial Black</vt:lpstr>
      <vt:lpstr>Calibri</vt:lpstr>
      <vt:lpstr>Tahoma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Editorial Board / Authors </vt:lpstr>
      <vt:lpstr>Nobel Laureates (노벨 수상자)</vt:lpstr>
      <vt:lpstr>Keep yourself up-to-date with  revolutionary findings</vt:lpstr>
      <vt:lpstr>Major Disciplines of Publications for Librarians</vt:lpstr>
      <vt:lpstr>PowerPoint 프레젠테이션</vt:lpstr>
      <vt:lpstr>PowerPoint 프레젠테이션</vt:lpstr>
      <vt:lpstr>Indexed in Major Abstracting / Indexing Media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전유정</cp:lastModifiedBy>
  <cp:revision>206</cp:revision>
  <cp:lastPrinted>2020-07-09T00:48:49Z</cp:lastPrinted>
  <dcterms:created xsi:type="dcterms:W3CDTF">2018-04-25T00:04:45Z</dcterms:created>
  <dcterms:modified xsi:type="dcterms:W3CDTF">2021-01-11T01:38:26Z</dcterms:modified>
</cp:coreProperties>
</file>